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21218"/>
    <a:srgbClr val="01080B"/>
    <a:srgbClr val="A02B93"/>
    <a:srgbClr val="10BC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FDB229-C69F-4789-87D3-22BA39B716BB}" v="1019" dt="2025-11-21T21:35:57.8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08" autoAdjust="0"/>
    <p:restoredTop sz="96247" autoAdjust="0"/>
  </p:normalViewPr>
  <p:slideViewPr>
    <p:cSldViewPr snapToGrid="0">
      <p:cViewPr>
        <p:scale>
          <a:sx n="30" d="100"/>
          <a:sy n="30" d="100"/>
        </p:scale>
        <p:origin x="1236" y="24"/>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dson, Gina" userId="a5ccf1f6-9bce-4be6-9e06-1fcc1c6d084e" providerId="ADAL" clId="{E0FDB229-C69F-4789-87D3-22BA39B716BB}"/>
    <pc:docChg chg="undo custSel delSld modSld">
      <pc:chgData name="Hudson, Gina" userId="a5ccf1f6-9bce-4be6-9e06-1fcc1c6d084e" providerId="ADAL" clId="{E0FDB229-C69F-4789-87D3-22BA39B716BB}" dt="2025-11-21T21:44:10.149" v="4924" actId="404"/>
      <pc:docMkLst>
        <pc:docMk/>
      </pc:docMkLst>
      <pc:sldChg chg="addSp delSp modSp mod">
        <pc:chgData name="Hudson, Gina" userId="a5ccf1f6-9bce-4be6-9e06-1fcc1c6d084e" providerId="ADAL" clId="{E0FDB229-C69F-4789-87D3-22BA39B716BB}" dt="2025-11-21T21:44:10.149" v="4924" actId="404"/>
        <pc:sldMkLst>
          <pc:docMk/>
          <pc:sldMk cId="2788008085" sldId="256"/>
        </pc:sldMkLst>
        <pc:spChg chg="mod">
          <ac:chgData name="Hudson, Gina" userId="a5ccf1f6-9bce-4be6-9e06-1fcc1c6d084e" providerId="ADAL" clId="{E0FDB229-C69F-4789-87D3-22BA39B716BB}" dt="2025-11-21T21:43:15.286" v="4910" actId="403"/>
          <ac:spMkLst>
            <pc:docMk/>
            <pc:sldMk cId="2788008085" sldId="256"/>
            <ac:spMk id="2" creationId="{4CB823C3-BA9F-03A9-2395-EBF9EB4A03BA}"/>
          </ac:spMkLst>
        </pc:spChg>
        <pc:spChg chg="mod">
          <ac:chgData name="Hudson, Gina" userId="a5ccf1f6-9bce-4be6-9e06-1fcc1c6d084e" providerId="ADAL" clId="{E0FDB229-C69F-4789-87D3-22BA39B716BB}" dt="2025-11-21T21:43:00.898" v="4909" actId="113"/>
          <ac:spMkLst>
            <pc:docMk/>
            <pc:sldMk cId="2788008085" sldId="256"/>
            <ac:spMk id="3" creationId="{ECB22E63-56DF-54CC-8EF2-1A12126886EA}"/>
          </ac:spMkLst>
        </pc:spChg>
        <pc:spChg chg="mod ord">
          <ac:chgData name="Hudson, Gina" userId="a5ccf1f6-9bce-4be6-9e06-1fcc1c6d084e" providerId="ADAL" clId="{E0FDB229-C69F-4789-87D3-22BA39B716BB}" dt="2025-11-20T16:38:31.794" v="4087" actId="14100"/>
          <ac:spMkLst>
            <pc:docMk/>
            <pc:sldMk cId="2788008085" sldId="256"/>
            <ac:spMk id="5" creationId="{A2193EF6-BBC7-1296-0F46-E452418E4DCA}"/>
          </ac:spMkLst>
        </pc:spChg>
        <pc:spChg chg="mod ord">
          <ac:chgData name="Hudson, Gina" userId="a5ccf1f6-9bce-4be6-9e06-1fcc1c6d084e" providerId="ADAL" clId="{E0FDB229-C69F-4789-87D3-22BA39B716BB}" dt="2025-11-17T14:14:05.164" v="306" actId="21"/>
          <ac:spMkLst>
            <pc:docMk/>
            <pc:sldMk cId="2788008085" sldId="256"/>
            <ac:spMk id="6" creationId="{53BD94F7-F7C3-3EE9-4DA3-7D45684BBD22}"/>
          </ac:spMkLst>
        </pc:spChg>
        <pc:spChg chg="mod ord">
          <ac:chgData name="Hudson, Gina" userId="a5ccf1f6-9bce-4be6-9e06-1fcc1c6d084e" providerId="ADAL" clId="{E0FDB229-C69F-4789-87D3-22BA39B716BB}" dt="2025-11-17T15:55:23.513" v="889" actId="1076"/>
          <ac:spMkLst>
            <pc:docMk/>
            <pc:sldMk cId="2788008085" sldId="256"/>
            <ac:spMk id="7" creationId="{91945384-84FC-3198-7445-42EFF424542B}"/>
          </ac:spMkLst>
        </pc:spChg>
        <pc:spChg chg="add mod">
          <ac:chgData name="Hudson, Gina" userId="a5ccf1f6-9bce-4be6-9e06-1fcc1c6d084e" providerId="ADAL" clId="{E0FDB229-C69F-4789-87D3-22BA39B716BB}" dt="2025-11-21T21:44:10.149" v="4924" actId="404"/>
          <ac:spMkLst>
            <pc:docMk/>
            <pc:sldMk cId="2788008085" sldId="256"/>
            <ac:spMk id="14" creationId="{3810A5BE-2AA1-9C43-E643-BE6FAAD3C4AA}"/>
          </ac:spMkLst>
        </pc:spChg>
        <pc:graphicFrameChg chg="add mod">
          <ac:chgData name="Hudson, Gina" userId="a5ccf1f6-9bce-4be6-9e06-1fcc1c6d084e" providerId="ADAL" clId="{E0FDB229-C69F-4789-87D3-22BA39B716BB}" dt="2025-11-20T16:34:56.122" v="4058" actId="403"/>
          <ac:graphicFrameMkLst>
            <pc:docMk/>
            <pc:sldMk cId="2788008085" sldId="256"/>
            <ac:graphicFrameMk id="17" creationId="{3E8F22B9-3570-15CF-3105-D3B9FAF58ABD}"/>
          </ac:graphicFrameMkLst>
        </pc:graphicFrameChg>
        <pc:graphicFrameChg chg="add del mod">
          <ac:chgData name="Hudson, Gina" userId="a5ccf1f6-9bce-4be6-9e06-1fcc1c6d084e" providerId="ADAL" clId="{E0FDB229-C69F-4789-87D3-22BA39B716BB}" dt="2025-11-20T15:58:39.800" v="3510" actId="478"/>
          <ac:graphicFrameMkLst>
            <pc:docMk/>
            <pc:sldMk cId="2788008085" sldId="256"/>
            <ac:graphicFrameMk id="20" creationId="{519C3DB4-C348-73DA-3B94-642A5314E6F2}"/>
          </ac:graphicFrameMkLst>
        </pc:graphicFrameChg>
        <pc:graphicFrameChg chg="add mod">
          <ac:chgData name="Hudson, Gina" userId="a5ccf1f6-9bce-4be6-9e06-1fcc1c6d084e" providerId="ADAL" clId="{E0FDB229-C69F-4789-87D3-22BA39B716BB}" dt="2025-11-20T16:36:29.701" v="4069"/>
          <ac:graphicFrameMkLst>
            <pc:docMk/>
            <pc:sldMk cId="2788008085" sldId="256"/>
            <ac:graphicFrameMk id="23" creationId="{69A9D711-4D4D-6B99-4CBD-CE30CA7D4680}"/>
          </ac:graphicFrameMkLst>
        </pc:graphicFrameChg>
        <pc:picChg chg="mod">
          <ac:chgData name="Hudson, Gina" userId="a5ccf1f6-9bce-4be6-9e06-1fcc1c6d084e" providerId="ADAL" clId="{E0FDB229-C69F-4789-87D3-22BA39B716BB}" dt="2025-11-17T14:12:22.782" v="285" actId="1076"/>
          <ac:picMkLst>
            <pc:docMk/>
            <pc:sldMk cId="2788008085" sldId="256"/>
            <ac:picMk id="13" creationId="{0099B875-C089-C508-EDD7-0E764DE2B65D}"/>
          </ac:picMkLst>
        </pc:picChg>
        <pc:picChg chg="add mod modCrop">
          <ac:chgData name="Hudson, Gina" userId="a5ccf1f6-9bce-4be6-9e06-1fcc1c6d084e" providerId="ADAL" clId="{E0FDB229-C69F-4789-87D3-22BA39B716BB}" dt="2025-11-21T21:40:28.848" v="4822" actId="208"/>
          <ac:picMkLst>
            <pc:docMk/>
            <pc:sldMk cId="2788008085" sldId="256"/>
            <ac:picMk id="25" creationId="{40881489-0EB0-8A16-2438-BD9B3788B826}"/>
          </ac:picMkLst>
        </pc:picChg>
        <pc:picChg chg="add mod">
          <ac:chgData name="Hudson, Gina" userId="a5ccf1f6-9bce-4be6-9e06-1fcc1c6d084e" providerId="ADAL" clId="{E0FDB229-C69F-4789-87D3-22BA39B716BB}" dt="2025-11-21T21:40:35.381" v="4823" actId="208"/>
          <ac:picMkLst>
            <pc:docMk/>
            <pc:sldMk cId="2788008085" sldId="256"/>
            <ac:picMk id="27" creationId="{7DCD6BA8-4727-B590-7DF7-F369B3A493E3}"/>
          </ac:picMkLst>
        </pc:picChg>
        <pc:picChg chg="add mod">
          <ac:chgData name="Hudson, Gina" userId="a5ccf1f6-9bce-4be6-9e06-1fcc1c6d084e" providerId="ADAL" clId="{E0FDB229-C69F-4789-87D3-22BA39B716BB}" dt="2025-11-21T21:40:56.143" v="4835" actId="14100"/>
          <ac:picMkLst>
            <pc:docMk/>
            <pc:sldMk cId="2788008085" sldId="256"/>
            <ac:picMk id="29" creationId="{D2CF5939-D802-0953-7472-D33F8843FFD4}"/>
          </ac:picMkLst>
        </pc:picChg>
      </pc:sldChg>
      <pc:sldChg chg="del">
        <pc:chgData name="Hudson, Gina" userId="a5ccf1f6-9bce-4be6-9e06-1fcc1c6d084e" providerId="ADAL" clId="{E0FDB229-C69F-4789-87D3-22BA39B716BB}" dt="2025-11-17T14:13:49.433" v="302" actId="47"/>
        <pc:sldMkLst>
          <pc:docMk/>
          <pc:sldMk cId="1900169644" sldId="257"/>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2400" b="0" i="0" u="none" strike="noStrike" kern="1200" spc="0" baseline="0">
                <a:solidFill>
                  <a:schemeClr val="bg1"/>
                </a:solidFill>
                <a:latin typeface="Arial" panose="020B0604020202020204" pitchFamily="34" charset="0"/>
                <a:ea typeface="+mn-ea"/>
                <a:cs typeface="Arial" panose="020B0604020202020204" pitchFamily="34" charset="0"/>
              </a:defRPr>
            </a:pPr>
            <a:r>
              <a:rPr lang="en-US" sz="2800" b="1" baseline="0" dirty="0">
                <a:solidFill>
                  <a:schemeClr val="bg1"/>
                </a:solidFill>
                <a:latin typeface="Arial" panose="020B0604020202020204" pitchFamily="34" charset="0"/>
                <a:cs typeface="Arial" panose="020B0604020202020204" pitchFamily="34" charset="0"/>
              </a:rPr>
              <a:t>Average Length of Therapy from Intake to Discharge by Grade Band</a:t>
            </a:r>
            <a:endParaRPr lang="en-US" sz="2800" b="1" dirty="0">
              <a:solidFill>
                <a:schemeClr val="bg1"/>
              </a:solidFill>
              <a:latin typeface="Arial" panose="020B0604020202020204" pitchFamily="34" charset="0"/>
              <a:cs typeface="Arial" panose="020B0604020202020204" pitchFamily="34" charset="0"/>
            </a:endParaRPr>
          </a:p>
        </c:rich>
      </c:tx>
      <c:layout>
        <c:manualLayout>
          <c:xMode val="edge"/>
          <c:yMode val="edge"/>
          <c:x val="0.15722582772506372"/>
          <c:y val="1.7099495505018041E-2"/>
        </c:manualLayout>
      </c:layout>
      <c:overlay val="0"/>
      <c:spPr>
        <a:noFill/>
        <a:ln>
          <a:noFill/>
        </a:ln>
        <a:effectLst/>
      </c:spPr>
      <c:txPr>
        <a:bodyPr rot="0" spcFirstLastPara="1" vertOverflow="ellipsis" vert="horz" wrap="square" anchor="ctr" anchorCtr="1"/>
        <a:lstStyle/>
        <a:p>
          <a:pPr algn="ctr">
            <a:defRPr sz="2400" b="0" i="0" u="none" strike="noStrike" kern="1200" spc="0" baseline="0">
              <a:solidFill>
                <a:schemeClr val="bg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1395729788207255"/>
          <c:y val="0.14755444533040965"/>
          <c:w val="0.86368581679167633"/>
          <c:h val="0.72152312374488503"/>
        </c:manualLayout>
      </c:layout>
      <c:lineChart>
        <c:grouping val="standard"/>
        <c:varyColors val="0"/>
        <c:ser>
          <c:idx val="0"/>
          <c:order val="0"/>
          <c:tx>
            <c:strRef>
              <c:f>Sheet1!$B$1</c:f>
              <c:strCache>
                <c:ptCount val="1"/>
                <c:pt idx="0">
                  <c:v>Elementary</c:v>
                </c:pt>
              </c:strCache>
            </c:strRef>
          </c:tx>
          <c:spPr>
            <a:ln w="63500" cap="rnd">
              <a:solidFill>
                <a:schemeClr val="accent1"/>
              </a:solidFill>
              <a:round/>
            </a:ln>
            <a:effectLst/>
          </c:spPr>
          <c:marker>
            <c:symbol val="square"/>
            <c:size val="11"/>
            <c:spPr>
              <a:solidFill>
                <a:schemeClr val="accent1"/>
              </a:solidFill>
              <a:ln w="9525">
                <a:solidFill>
                  <a:schemeClr val="accent1"/>
                </a:solidFill>
              </a:ln>
              <a:effectLst/>
            </c:spPr>
          </c:marker>
          <c:dPt>
            <c:idx val="0"/>
            <c:marker>
              <c:symbol val="square"/>
              <c:size val="11"/>
              <c:spPr>
                <a:solidFill>
                  <a:schemeClr val="accent1"/>
                </a:solidFill>
                <a:ln w="9525">
                  <a:solidFill>
                    <a:schemeClr val="accent1"/>
                  </a:solidFill>
                </a:ln>
                <a:effectLst/>
              </c:spPr>
            </c:marker>
            <c:bubble3D val="0"/>
            <c:spPr>
              <a:ln w="63500" cap="sq">
                <a:solidFill>
                  <a:schemeClr val="accent1"/>
                </a:solidFill>
                <a:round/>
              </a:ln>
              <a:effectLst/>
            </c:spPr>
            <c:extLst>
              <c:ext xmlns:c16="http://schemas.microsoft.com/office/drawing/2014/chart" uri="{C3380CC4-5D6E-409C-BE32-E72D297353CC}">
                <c16:uniqueId val="{00000003-8DDA-4C6E-A66B-9813DB63492C}"/>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2023-24</c:v>
                </c:pt>
                <c:pt idx="1">
                  <c:v>2024-25</c:v>
                </c:pt>
              </c:strCache>
            </c:strRef>
          </c:cat>
          <c:val>
            <c:numRef>
              <c:f>Sheet1!$B$2:$B$3</c:f>
              <c:numCache>
                <c:formatCode>General</c:formatCode>
                <c:ptCount val="2"/>
                <c:pt idx="0">
                  <c:v>111.8</c:v>
                </c:pt>
                <c:pt idx="1">
                  <c:v>190</c:v>
                </c:pt>
              </c:numCache>
            </c:numRef>
          </c:val>
          <c:smooth val="0"/>
          <c:extLst>
            <c:ext xmlns:c16="http://schemas.microsoft.com/office/drawing/2014/chart" uri="{C3380CC4-5D6E-409C-BE32-E72D297353CC}">
              <c16:uniqueId val="{00000000-8DDA-4C6E-A66B-9813DB63492C}"/>
            </c:ext>
          </c:extLst>
        </c:ser>
        <c:ser>
          <c:idx val="1"/>
          <c:order val="1"/>
          <c:tx>
            <c:strRef>
              <c:f>Sheet1!$C$1</c:f>
              <c:strCache>
                <c:ptCount val="1"/>
                <c:pt idx="0">
                  <c:v>Middle</c:v>
                </c:pt>
              </c:strCache>
            </c:strRef>
          </c:tx>
          <c:spPr>
            <a:ln w="63500" cap="rnd">
              <a:solidFill>
                <a:srgbClr val="FFFF00"/>
              </a:solidFill>
              <a:round/>
            </a:ln>
            <a:effectLst/>
          </c:spPr>
          <c:marker>
            <c:symbol val="triangle"/>
            <c:size val="11"/>
            <c:spPr>
              <a:solidFill>
                <a:srgbClr val="FFFF00"/>
              </a:solidFill>
              <a:ln w="38100">
                <a:solidFill>
                  <a:srgbClr val="FFFF0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2023-24</c:v>
                </c:pt>
                <c:pt idx="1">
                  <c:v>2024-25</c:v>
                </c:pt>
              </c:strCache>
            </c:strRef>
          </c:cat>
          <c:val>
            <c:numRef>
              <c:f>Sheet1!$C$2:$C$3</c:f>
              <c:numCache>
                <c:formatCode>General</c:formatCode>
                <c:ptCount val="2"/>
                <c:pt idx="0">
                  <c:v>179</c:v>
                </c:pt>
                <c:pt idx="1">
                  <c:v>101</c:v>
                </c:pt>
              </c:numCache>
            </c:numRef>
          </c:val>
          <c:smooth val="0"/>
          <c:extLst>
            <c:ext xmlns:c16="http://schemas.microsoft.com/office/drawing/2014/chart" uri="{C3380CC4-5D6E-409C-BE32-E72D297353CC}">
              <c16:uniqueId val="{00000001-8DDA-4C6E-A66B-9813DB63492C}"/>
            </c:ext>
          </c:extLst>
        </c:ser>
        <c:ser>
          <c:idx val="2"/>
          <c:order val="2"/>
          <c:tx>
            <c:strRef>
              <c:f>Sheet1!$D$1</c:f>
              <c:strCache>
                <c:ptCount val="1"/>
                <c:pt idx="0">
                  <c:v>High</c:v>
                </c:pt>
              </c:strCache>
            </c:strRef>
          </c:tx>
          <c:spPr>
            <a:ln w="63500" cap="rnd">
              <a:solidFill>
                <a:schemeClr val="accent5">
                  <a:lumMod val="60000"/>
                  <a:lumOff val="40000"/>
                </a:schemeClr>
              </a:solidFill>
              <a:round/>
            </a:ln>
            <a:effectLst/>
          </c:spPr>
          <c:marker>
            <c:symbol val="square"/>
            <c:size val="6"/>
            <c:spPr>
              <a:solidFill>
                <a:schemeClr val="accent5"/>
              </a:solidFill>
              <a:ln w="88900" cap="sq">
                <a:solidFill>
                  <a:schemeClr val="accent5"/>
                </a:solidFill>
                <a:bevel/>
              </a:ln>
              <a:effectLst/>
            </c:spPr>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accent5"/>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2023-24</c:v>
                </c:pt>
                <c:pt idx="1">
                  <c:v>2024-25</c:v>
                </c:pt>
              </c:strCache>
            </c:strRef>
          </c:cat>
          <c:val>
            <c:numRef>
              <c:f>Sheet1!$D$2:$D$3</c:f>
              <c:numCache>
                <c:formatCode>General</c:formatCode>
                <c:ptCount val="2"/>
                <c:pt idx="0">
                  <c:v>177</c:v>
                </c:pt>
                <c:pt idx="1">
                  <c:v>161</c:v>
                </c:pt>
              </c:numCache>
            </c:numRef>
          </c:val>
          <c:smooth val="0"/>
          <c:extLst>
            <c:ext xmlns:c16="http://schemas.microsoft.com/office/drawing/2014/chart" uri="{C3380CC4-5D6E-409C-BE32-E72D297353CC}">
              <c16:uniqueId val="{00000002-8DDA-4C6E-A66B-9813DB63492C}"/>
            </c:ext>
          </c:extLst>
        </c:ser>
        <c:dLbls>
          <c:dLblPos val="r"/>
          <c:showLegendKey val="0"/>
          <c:showVal val="1"/>
          <c:showCatName val="0"/>
          <c:showSerName val="0"/>
          <c:showPercent val="0"/>
          <c:showBubbleSize val="0"/>
        </c:dLbls>
        <c:marker val="1"/>
        <c:smooth val="0"/>
        <c:axId val="1653299536"/>
        <c:axId val="1653300016"/>
      </c:lineChart>
      <c:catAx>
        <c:axId val="1653299536"/>
        <c:scaling>
          <c:orientation val="minMax"/>
        </c:scaling>
        <c:delete val="0"/>
        <c:axPos val="b"/>
        <c:title>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rgbClr val="021218"/>
                </a:solidFill>
                <a:latin typeface="Arial" panose="020B0604020202020204" pitchFamily="34" charset="0"/>
                <a:ea typeface="+mn-ea"/>
                <a:cs typeface="Arial" panose="020B0604020202020204" pitchFamily="34" charset="0"/>
              </a:defRPr>
            </a:pPr>
            <a:endParaRPr lang="en-US"/>
          </a:p>
        </c:txPr>
        <c:crossAx val="1653300016"/>
        <c:crosses val="autoZero"/>
        <c:auto val="1"/>
        <c:lblAlgn val="ctr"/>
        <c:lblOffset val="100"/>
        <c:noMultiLvlLbl val="0"/>
      </c:catAx>
      <c:valAx>
        <c:axId val="1653300016"/>
        <c:scaling>
          <c:orientation val="minMax"/>
          <c:min val="7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2000" dirty="0">
                    <a:solidFill>
                      <a:schemeClr val="bg1"/>
                    </a:solidFill>
                    <a:latin typeface="Arial" panose="020B0604020202020204" pitchFamily="34" charset="0"/>
                    <a:cs typeface="Arial" panose="020B0604020202020204" pitchFamily="34" charset="0"/>
                  </a:rPr>
                  <a:t>Number</a:t>
                </a:r>
                <a:r>
                  <a:rPr lang="en-US" sz="2000" baseline="0" dirty="0">
                    <a:solidFill>
                      <a:schemeClr val="bg1"/>
                    </a:solidFill>
                    <a:latin typeface="Arial" panose="020B0604020202020204" pitchFamily="34" charset="0"/>
                    <a:cs typeface="Arial" panose="020B0604020202020204" pitchFamily="34" charset="0"/>
                  </a:rPr>
                  <a:t> of Days</a:t>
                </a:r>
                <a:endParaRPr lang="en-US" sz="2000" dirty="0">
                  <a:solidFill>
                    <a:schemeClr val="bg1"/>
                  </a:solidFill>
                  <a:latin typeface="Arial" panose="020B0604020202020204" pitchFamily="34" charset="0"/>
                  <a:cs typeface="Arial" panose="020B0604020202020204" pitchFamily="34" charset="0"/>
                </a:endParaRP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ln>
                  <a:solidFill>
                    <a:schemeClr val="accent4"/>
                  </a:solidFill>
                </a:ln>
                <a:noFill/>
                <a:latin typeface="+mn-lt"/>
                <a:ea typeface="+mn-ea"/>
                <a:cs typeface="+mn-cs"/>
              </a:defRPr>
            </a:pPr>
            <a:endParaRPr lang="en-US"/>
          </a:p>
        </c:txPr>
        <c:crossAx val="1653299536"/>
        <c:crosses val="autoZero"/>
        <c:crossBetween val="between"/>
        <c:minorUnit val="5"/>
      </c:valAx>
      <c: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1"/>
          </a:solid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accent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cmpd="sng">
      <a:solidFill>
        <a:schemeClr val="accent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baseline="0">
                <a:solidFill>
                  <a:schemeClr val="dk1">
                    <a:lumMod val="75000"/>
                    <a:lumOff val="25000"/>
                  </a:schemeClr>
                </a:solidFill>
                <a:latin typeface="Arial" panose="020B0604020202020204" pitchFamily="34" charset="0"/>
                <a:ea typeface="+mn-ea"/>
                <a:cs typeface="Arial" panose="020B0604020202020204" pitchFamily="34" charset="0"/>
              </a:defRPr>
            </a:pPr>
            <a:r>
              <a:rPr lang="en-US" sz="2800"/>
              <a:t>Goal Completion Rates by Number of Sessions</a:t>
            </a:r>
          </a:p>
        </c:rich>
      </c:tx>
      <c:overlay val="0"/>
      <c:spPr>
        <a:noFill/>
        <a:ln>
          <a:noFill/>
        </a:ln>
        <a:effectLst/>
      </c:spPr>
      <c:txPr>
        <a:bodyPr rot="0" spcFirstLastPara="1" vertOverflow="ellipsis" vert="horz" wrap="square" anchor="ctr" anchorCtr="1"/>
        <a:lstStyle/>
        <a:p>
          <a:pPr>
            <a:defRPr sz="2800" b="1" i="0" u="none" strike="noStrike" kern="1200" baseline="0">
              <a:solidFill>
                <a:schemeClr val="dk1">
                  <a:lumMod val="75000"/>
                  <a:lumOff val="25000"/>
                </a:scheme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7.1326331704069282E-2"/>
          <c:y val="0.11493311709201558"/>
          <c:w val="0.90373032059110037"/>
          <c:h val="0.75635980455246854"/>
        </c:manualLayout>
      </c:layout>
      <c:barChart>
        <c:barDir val="col"/>
        <c:grouping val="clustered"/>
        <c:varyColors val="0"/>
        <c:ser>
          <c:idx val="0"/>
          <c:order val="0"/>
          <c:tx>
            <c:strRef>
              <c:f>Sheet1!$B$1</c:f>
              <c:strCache>
                <c:ptCount val="1"/>
                <c:pt idx="0">
                  <c:v>2023-24</c:v>
                </c:pt>
              </c:strCache>
            </c:strRef>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2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Sheet1!$A$2:$A$5</c:f>
              <c:strCache>
                <c:ptCount val="4"/>
                <c:pt idx="0">
                  <c:v>1 - 5 Sessions</c:v>
                </c:pt>
                <c:pt idx="1">
                  <c:v>6-10 Sessions</c:v>
                </c:pt>
                <c:pt idx="2">
                  <c:v>11-16 Sessions</c:v>
                </c:pt>
                <c:pt idx="3">
                  <c:v>&gt;11 Sessions</c:v>
                </c:pt>
              </c:strCache>
            </c:strRef>
          </c:cat>
          <c:val>
            <c:numRef>
              <c:f>Sheet1!$B$2:$B$5</c:f>
              <c:numCache>
                <c:formatCode>General</c:formatCode>
                <c:ptCount val="4"/>
                <c:pt idx="0">
                  <c:v>71.400000000000006</c:v>
                </c:pt>
                <c:pt idx="1">
                  <c:v>81</c:v>
                </c:pt>
                <c:pt idx="2">
                  <c:v>75.599999999999994</c:v>
                </c:pt>
                <c:pt idx="3">
                  <c:v>71.900000000000006</c:v>
                </c:pt>
              </c:numCache>
            </c:numRef>
          </c:val>
          <c:extLst>
            <c:ext xmlns:c16="http://schemas.microsoft.com/office/drawing/2014/chart" uri="{C3380CC4-5D6E-409C-BE32-E72D297353CC}">
              <c16:uniqueId val="{00000000-3F95-4E6D-9564-DAF88011E184}"/>
            </c:ext>
          </c:extLst>
        </c:ser>
        <c:ser>
          <c:idx val="1"/>
          <c:order val="1"/>
          <c:tx>
            <c:strRef>
              <c:f>Sheet1!$C$1</c:f>
              <c:strCache>
                <c:ptCount val="1"/>
                <c:pt idx="0">
                  <c:v>2024-25</c:v>
                </c:pt>
              </c:strCache>
            </c:strRef>
          </c:tx>
          <c:spPr>
            <a:solidFill>
              <a:srgbClr val="FFFF00">
                <a:alpha val="85000"/>
              </a:srgb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2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Sheet1!$A$2:$A$5</c:f>
              <c:strCache>
                <c:ptCount val="4"/>
                <c:pt idx="0">
                  <c:v>1 - 5 Sessions</c:v>
                </c:pt>
                <c:pt idx="1">
                  <c:v>6-10 Sessions</c:v>
                </c:pt>
                <c:pt idx="2">
                  <c:v>11-16 Sessions</c:v>
                </c:pt>
                <c:pt idx="3">
                  <c:v>&gt;11 Sessions</c:v>
                </c:pt>
              </c:strCache>
            </c:strRef>
          </c:cat>
          <c:val>
            <c:numRef>
              <c:f>Sheet1!$C$2:$C$5</c:f>
              <c:numCache>
                <c:formatCode>General</c:formatCode>
                <c:ptCount val="4"/>
                <c:pt idx="0">
                  <c:v>61.8</c:v>
                </c:pt>
                <c:pt idx="1">
                  <c:v>87.9</c:v>
                </c:pt>
                <c:pt idx="2">
                  <c:v>77.5</c:v>
                </c:pt>
              </c:numCache>
            </c:numRef>
          </c:val>
          <c:extLst>
            <c:ext xmlns:c16="http://schemas.microsoft.com/office/drawing/2014/chart" uri="{C3380CC4-5D6E-409C-BE32-E72D297353CC}">
              <c16:uniqueId val="{00000001-3F95-4E6D-9564-DAF88011E184}"/>
            </c:ext>
          </c:extLst>
        </c:ser>
        <c:dLbls>
          <c:dLblPos val="inEnd"/>
          <c:showLegendKey val="0"/>
          <c:showVal val="1"/>
          <c:showCatName val="0"/>
          <c:showSerName val="0"/>
          <c:showPercent val="0"/>
          <c:showBubbleSize val="0"/>
        </c:dLbls>
        <c:gapWidth val="65"/>
        <c:axId val="2067378272"/>
        <c:axId val="2067377792"/>
      </c:barChart>
      <c:catAx>
        <c:axId val="206737827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dk1">
                    <a:lumMod val="75000"/>
                    <a:lumOff val="25000"/>
                  </a:schemeClr>
                </a:solidFill>
                <a:latin typeface="Arial" panose="020B0604020202020204" pitchFamily="34" charset="0"/>
                <a:ea typeface="+mn-ea"/>
                <a:cs typeface="Arial" panose="020B0604020202020204" pitchFamily="34" charset="0"/>
              </a:defRPr>
            </a:pPr>
            <a:endParaRPr lang="en-US"/>
          </a:p>
        </c:txPr>
        <c:crossAx val="2067377792"/>
        <c:crosses val="autoZero"/>
        <c:auto val="1"/>
        <c:lblAlgn val="ctr"/>
        <c:lblOffset val="100"/>
        <c:noMultiLvlLbl val="0"/>
      </c:catAx>
      <c:valAx>
        <c:axId val="206737779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title>
          <c:tx>
            <c:rich>
              <a:bodyPr rot="-5400000" spcFirstLastPara="1" vertOverflow="ellipsis" vert="horz" wrap="square" anchor="ctr" anchorCtr="1"/>
              <a:lstStyle/>
              <a:p>
                <a:pPr>
                  <a:defRPr sz="2000" b="0" i="0" u="none" strike="noStrike" kern="1200" baseline="0">
                    <a:solidFill>
                      <a:schemeClr val="dk1">
                        <a:lumMod val="75000"/>
                        <a:lumOff val="25000"/>
                      </a:schemeClr>
                    </a:solidFill>
                    <a:latin typeface="Arial" panose="020B0604020202020204" pitchFamily="34" charset="0"/>
                    <a:ea typeface="+mn-ea"/>
                    <a:cs typeface="Arial" panose="020B0604020202020204" pitchFamily="34" charset="0"/>
                  </a:defRPr>
                </a:pPr>
                <a:r>
                  <a:rPr lang="en-US" b="0"/>
                  <a:t>Percentage of Goal Completion</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dk1">
                      <a:lumMod val="75000"/>
                      <a:lumOff val="2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crossAx val="2067378272"/>
        <c:crosses val="autoZero"/>
        <c:crossBetween val="between"/>
      </c:valAx>
      <c:spPr>
        <a:gradFill>
          <a:gsLst>
            <a:gs pos="0">
              <a:schemeClr val="accent4">
                <a:lumMod val="20000"/>
                <a:lumOff val="80000"/>
              </a:schemeClr>
            </a:gs>
            <a:gs pos="74000">
              <a:schemeClr val="accent4">
                <a:lumMod val="40000"/>
                <a:lumOff val="60000"/>
              </a:schemeClr>
            </a:gs>
            <a:gs pos="83000">
              <a:schemeClr val="accent4">
                <a:lumMod val="60000"/>
                <a:lumOff val="40000"/>
              </a:schemeClr>
            </a:gs>
            <a:gs pos="100000">
              <a:schemeClr val="accent4">
                <a:lumMod val="75000"/>
              </a:schemeClr>
            </a:gs>
          </a:gsLst>
          <a:lin ang="5400000" scaled="1"/>
        </a:gradFill>
        <a:ln>
          <a:noFill/>
        </a:ln>
        <a:effectLst/>
      </c:spPr>
    </c:plotArea>
    <c:legend>
      <c:legendPos val="b"/>
      <c:layout>
        <c:manualLayout>
          <c:xMode val="edge"/>
          <c:yMode val="edge"/>
          <c:x val="0.34206318083138615"/>
          <c:y val="0.92746272423861098"/>
          <c:w val="0.32704355829361137"/>
          <c:h val="3.922646939588955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lumMod val="75000"/>
                  <a:lumOff val="2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25000"/>
          <a:lumOff val="75000"/>
        </a:schemeClr>
      </a:solidFill>
      <a:round/>
    </a:ln>
    <a:effectLst/>
  </c:spPr>
  <c:txPr>
    <a:bodyPr/>
    <a:lstStyle/>
    <a:p>
      <a:pPr>
        <a:defRPr sz="20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D1EADE-8E88-4C7C-8AC5-FB148DE4940E}"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05456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3C8B9C-477D-492A-96AD-1FC2CC997A73}"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078959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D3AED5-E26D-4E29-B1B3-7847B6779594}"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14903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7B6794-849E-4626-908B-D15793550EFB}"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25462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tint val="82000"/>
                  </a:schemeClr>
                </a:solidFill>
              </a:defRPr>
            </a:lvl1pPr>
            <a:lvl2pPr marL="2194560" indent="0">
              <a:buNone/>
              <a:defRPr sz="9600">
                <a:solidFill>
                  <a:schemeClr val="tx1">
                    <a:tint val="82000"/>
                  </a:schemeClr>
                </a:solidFill>
              </a:defRPr>
            </a:lvl2pPr>
            <a:lvl3pPr marL="4389120" indent="0">
              <a:buNone/>
              <a:defRPr sz="8640">
                <a:solidFill>
                  <a:schemeClr val="tx1">
                    <a:tint val="82000"/>
                  </a:schemeClr>
                </a:solidFill>
              </a:defRPr>
            </a:lvl3pPr>
            <a:lvl4pPr marL="6583680" indent="0">
              <a:buNone/>
              <a:defRPr sz="7680">
                <a:solidFill>
                  <a:schemeClr val="tx1">
                    <a:tint val="82000"/>
                  </a:schemeClr>
                </a:solidFill>
              </a:defRPr>
            </a:lvl4pPr>
            <a:lvl5pPr marL="8778240" indent="0">
              <a:buNone/>
              <a:defRPr sz="7680">
                <a:solidFill>
                  <a:schemeClr val="tx1">
                    <a:tint val="82000"/>
                  </a:schemeClr>
                </a:solidFill>
              </a:defRPr>
            </a:lvl5pPr>
            <a:lvl6pPr marL="10972800" indent="0">
              <a:buNone/>
              <a:defRPr sz="7680">
                <a:solidFill>
                  <a:schemeClr val="tx1">
                    <a:tint val="82000"/>
                  </a:schemeClr>
                </a:solidFill>
              </a:defRPr>
            </a:lvl6pPr>
            <a:lvl7pPr marL="13167360" indent="0">
              <a:buNone/>
              <a:defRPr sz="7680">
                <a:solidFill>
                  <a:schemeClr val="tx1">
                    <a:tint val="82000"/>
                  </a:schemeClr>
                </a:solidFill>
              </a:defRPr>
            </a:lvl7pPr>
            <a:lvl8pPr marL="15361920" indent="0">
              <a:buNone/>
              <a:defRPr sz="7680">
                <a:solidFill>
                  <a:schemeClr val="tx1">
                    <a:tint val="82000"/>
                  </a:schemeClr>
                </a:solidFill>
              </a:defRPr>
            </a:lvl8pPr>
            <a:lvl9pPr marL="17556480" indent="0">
              <a:buNone/>
              <a:defRPr sz="7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DB64E7-5594-42A3-ADBF-E95A7ACEAD64}"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05219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462B0B-D248-4FFB-8695-AD7FA4B1284A}" type="datetime1">
              <a:rPr lang="en-US" smtClean="0"/>
              <a:t>11/14/2025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154617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378EFB-9159-4510-B73F-4F0409ADE937}" type="datetime1">
              <a:rPr lang="en-US" smtClean="0"/>
              <a:t>11/14/2025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35187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BC9412-2452-4BED-A324-9D8C115361AD}" type="datetime1">
              <a:rPr lang="en-US" smtClean="0"/>
              <a:t>11/14/2025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235542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318F62-D251-40E8-A23C-F4CFE9FEAB41}" type="datetime1">
              <a:rPr lang="en-US" smtClean="0"/>
              <a:t>11/14/2025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372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44F76144-149E-4874-93A5-554A0357CF82}" type="datetime1">
              <a:rPr lang="en-US" smtClean="0"/>
              <a:t>11/14/2025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555995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50BA65D8-0540-4835-AE5C-25D29DBA01BE}" type="datetime1">
              <a:rPr lang="en-US" smtClean="0"/>
              <a:t>11/14/2025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79801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82000"/>
                  </a:schemeClr>
                </a:solidFill>
              </a:defRPr>
            </a:lvl1pPr>
          </a:lstStyle>
          <a:p>
            <a:fld id="{E31BA835-12AC-4E8F-955A-EA3F4DE2791F}" type="datetime1">
              <a:rPr lang="en-US" smtClean="0"/>
              <a:t>11/14/2025</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82000"/>
                  </a:schemeClr>
                </a:solidFill>
              </a:defRPr>
            </a:lvl1pPr>
          </a:lstStyle>
          <a:p>
            <a:fld id="{87E7843D-FF13-4365-9478-9625B70A2705}" type="slidenum">
              <a:rPr lang="en-US" smtClean="0"/>
              <a:t>‹#›</a:t>
            </a:fld>
            <a:endParaRPr lang="en-US"/>
          </a:p>
        </p:txBody>
      </p:sp>
    </p:spTree>
    <p:extLst>
      <p:ext uri="{BB962C8B-B14F-4D97-AF65-F5344CB8AC3E}">
        <p14:creationId xmlns:p14="http://schemas.microsoft.com/office/powerpoint/2010/main" val="272081938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sldNum="0" hdr="0" ftr="0" dt="0"/>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50000"/>
            <a:lumOff val="50000"/>
          </a:schemeClr>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3BD94F7-F7C3-3EE9-4DA3-7D45684BBD22}"/>
              </a:ext>
            </a:extLst>
          </p:cNvPr>
          <p:cNvSpPr/>
          <p:nvPr/>
        </p:nvSpPr>
        <p:spPr>
          <a:xfrm>
            <a:off x="2" y="0"/>
            <a:ext cx="9004151" cy="32918399"/>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algn="ctr"/>
            <a:endParaRPr lang="en-US" sz="5760" dirty="0">
              <a:solidFill>
                <a:schemeClr val="bg1"/>
              </a:solidFill>
            </a:endParaRPr>
          </a:p>
        </p:txBody>
      </p:sp>
      <p:sp>
        <p:nvSpPr>
          <p:cNvPr id="7" name="Rectangle 6">
            <a:extLst>
              <a:ext uri="{FF2B5EF4-FFF2-40B4-BE49-F238E27FC236}">
                <a16:creationId xmlns:a16="http://schemas.microsoft.com/office/drawing/2014/main" id="{91945384-84FC-3198-7445-42EFF424542B}"/>
              </a:ext>
            </a:extLst>
          </p:cNvPr>
          <p:cNvSpPr/>
          <p:nvPr/>
        </p:nvSpPr>
        <p:spPr>
          <a:xfrm>
            <a:off x="34887049" y="-1"/>
            <a:ext cx="9004151" cy="32918399"/>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129" b="1" dirty="0">
              <a:ln w="22225">
                <a:solidFill>
                  <a:schemeClr val="accent2"/>
                </a:solidFill>
                <a:prstDash val="solid"/>
              </a:ln>
              <a:solidFill>
                <a:schemeClr val="accent2">
                  <a:lumMod val="40000"/>
                  <a:lumOff val="60000"/>
                </a:schemeClr>
              </a:solidFill>
            </a:endParaRPr>
          </a:p>
        </p:txBody>
      </p:sp>
      <p:sp>
        <p:nvSpPr>
          <p:cNvPr id="5" name="Rectangle 4">
            <a:extLst>
              <a:ext uri="{FF2B5EF4-FFF2-40B4-BE49-F238E27FC236}">
                <a16:creationId xmlns:a16="http://schemas.microsoft.com/office/drawing/2014/main" id="{A2193EF6-BBC7-1296-0F46-E452418E4DCA}"/>
              </a:ext>
            </a:extLst>
          </p:cNvPr>
          <p:cNvSpPr/>
          <p:nvPr/>
        </p:nvSpPr>
        <p:spPr>
          <a:xfrm>
            <a:off x="0" y="378725"/>
            <a:ext cx="43891200" cy="3688510"/>
          </a:xfrm>
          <a:prstGeom prst="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129"/>
          </a:p>
        </p:txBody>
      </p:sp>
      <p:sp>
        <p:nvSpPr>
          <p:cNvPr id="2" name="Title 1">
            <a:extLst>
              <a:ext uri="{FF2B5EF4-FFF2-40B4-BE49-F238E27FC236}">
                <a16:creationId xmlns:a16="http://schemas.microsoft.com/office/drawing/2014/main" id="{4CB823C3-BA9F-03A9-2395-EBF9EB4A03BA}"/>
              </a:ext>
            </a:extLst>
          </p:cNvPr>
          <p:cNvSpPr>
            <a:spLocks noGrp="1"/>
          </p:cNvSpPr>
          <p:nvPr>
            <p:ph type="ctrTitle"/>
          </p:nvPr>
        </p:nvSpPr>
        <p:spPr>
          <a:xfrm>
            <a:off x="385685" y="992063"/>
            <a:ext cx="35663832" cy="2624659"/>
          </a:xfrm>
        </p:spPr>
        <p:txBody>
          <a:bodyPr anchor="ctr">
            <a:noAutofit/>
          </a:bodyPr>
          <a:lstStyle/>
          <a:p>
            <a:r>
              <a:rPr lang="en-US" sz="11500" b="1" dirty="0">
                <a:latin typeface="Arial" panose="020B0604020202020204" pitchFamily="34" charset="0"/>
                <a:cs typeface="Arial" panose="020B0604020202020204" pitchFamily="34" charset="0"/>
              </a:rPr>
              <a:t>The Impact of Individualized Mental Health Therapy in the School Setting</a:t>
            </a:r>
            <a:r>
              <a:rPr lang="en-US" sz="11500" dirty="0">
                <a:latin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ECB22E63-56DF-54CC-8EF2-1A12126886EA}"/>
              </a:ext>
            </a:extLst>
          </p:cNvPr>
          <p:cNvSpPr>
            <a:spLocks noGrp="1"/>
          </p:cNvSpPr>
          <p:nvPr>
            <p:ph type="subTitle" idx="1"/>
          </p:nvPr>
        </p:nvSpPr>
        <p:spPr>
          <a:xfrm>
            <a:off x="9464039" y="4230060"/>
            <a:ext cx="24963121" cy="17258340"/>
          </a:xfrm>
        </p:spPr>
        <p:txBody>
          <a:bodyPr anchor="ctr">
            <a:normAutofit/>
          </a:bodyPr>
          <a:lstStyle/>
          <a:p>
            <a:pPr algn="l"/>
            <a:r>
              <a:rPr lang="en-US" sz="9700" dirty="0">
                <a:latin typeface="Helvetica" panose="020B0604020202020204" pitchFamily="34" charset="0"/>
                <a:cs typeface="Helvetica" panose="020B0604020202020204" pitchFamily="34" charset="0"/>
              </a:rPr>
              <a:t>Over </a:t>
            </a:r>
            <a:r>
              <a:rPr lang="en-US" sz="9700" b="1" dirty="0">
                <a:latin typeface="Helvetica" panose="020B0604020202020204" pitchFamily="34" charset="0"/>
                <a:cs typeface="Helvetica" panose="020B0604020202020204" pitchFamily="34" charset="0"/>
              </a:rPr>
              <a:t>75% of students</a:t>
            </a:r>
            <a:r>
              <a:rPr lang="en-US" sz="9700" dirty="0">
                <a:latin typeface="Helvetica" panose="020B0604020202020204" pitchFamily="34" charset="0"/>
                <a:cs typeface="Helvetica" panose="020B0604020202020204" pitchFamily="34" charset="0"/>
              </a:rPr>
              <a:t> receiving </a:t>
            </a:r>
            <a:r>
              <a:rPr lang="en-US" sz="9700" b="1" dirty="0">
                <a:latin typeface="Helvetica" panose="020B0604020202020204" pitchFamily="34" charset="0"/>
                <a:cs typeface="Helvetica" panose="020B0604020202020204" pitchFamily="34" charset="0"/>
              </a:rPr>
              <a:t>in-school</a:t>
            </a:r>
            <a:r>
              <a:rPr lang="en-US" sz="9700" dirty="0">
                <a:latin typeface="Helvetica" panose="020B0604020202020204" pitchFamily="34" charset="0"/>
                <a:cs typeface="Helvetica" panose="020B0604020202020204" pitchFamily="34" charset="0"/>
              </a:rPr>
              <a:t> therapy </a:t>
            </a:r>
            <a:r>
              <a:rPr lang="en-US" sz="9700" b="1" dirty="0">
                <a:latin typeface="Helvetica" panose="020B0604020202020204" pitchFamily="34" charset="0"/>
                <a:cs typeface="Helvetica" panose="020B0604020202020204" pitchFamily="34" charset="0"/>
              </a:rPr>
              <a:t>successfully</a:t>
            </a:r>
            <a:r>
              <a:rPr lang="en-US" sz="9700" dirty="0">
                <a:latin typeface="Helvetica" panose="020B0604020202020204" pitchFamily="34" charset="0"/>
                <a:cs typeface="Helvetica" panose="020B0604020202020204" pitchFamily="34" charset="0"/>
              </a:rPr>
              <a:t> completed more than half of their treatment goals.</a:t>
            </a:r>
          </a:p>
          <a:p>
            <a:pPr algn="l">
              <a:lnSpc>
                <a:spcPct val="100000"/>
              </a:lnSpc>
            </a:pPr>
            <a:endParaRPr lang="en-US" sz="3200" dirty="0">
              <a:latin typeface="Helvetica" panose="020B0604020202020204" pitchFamily="34" charset="0"/>
              <a:cs typeface="Helvetica" panose="020B0604020202020204" pitchFamily="34" charset="0"/>
            </a:endParaRPr>
          </a:p>
          <a:p>
            <a:pPr algn="l"/>
            <a:r>
              <a:rPr lang="en-US" sz="9600" dirty="0">
                <a:latin typeface="Helvetica" panose="020B0604020202020204" pitchFamily="34" charset="0"/>
                <a:cs typeface="Helvetica" panose="020B0604020202020204" pitchFamily="34" charset="0"/>
              </a:rPr>
              <a:t>Students with</a:t>
            </a:r>
            <a:r>
              <a:rPr lang="en-US" sz="9600" b="1" dirty="0">
                <a:latin typeface="Helvetica" panose="020B0604020202020204" pitchFamily="34" charset="0"/>
                <a:cs typeface="Helvetica" panose="020B0604020202020204" pitchFamily="34" charset="0"/>
              </a:rPr>
              <a:t> 6-10 Sessions </a:t>
            </a:r>
            <a:r>
              <a:rPr lang="en-US" sz="9600" dirty="0">
                <a:latin typeface="Helvetica" panose="020B0604020202020204" pitchFamily="34" charset="0"/>
                <a:cs typeface="Helvetica" panose="020B0604020202020204" pitchFamily="34" charset="0"/>
              </a:rPr>
              <a:t>were</a:t>
            </a:r>
            <a:r>
              <a:rPr lang="en-US" sz="9600" b="1" dirty="0">
                <a:latin typeface="Helvetica" panose="020B0604020202020204" pitchFamily="34" charset="0"/>
                <a:cs typeface="Helvetica" panose="020B0604020202020204" pitchFamily="34" charset="0"/>
              </a:rPr>
              <a:t> most successful </a:t>
            </a:r>
            <a:r>
              <a:rPr lang="en-US" sz="9600" dirty="0">
                <a:latin typeface="Helvetica" panose="020B0604020202020204" pitchFamily="34" charset="0"/>
                <a:cs typeface="Helvetica" panose="020B0604020202020204" pitchFamily="34" charset="0"/>
              </a:rPr>
              <a:t>in meeting therapy goals.</a:t>
            </a:r>
          </a:p>
          <a:p>
            <a:pPr algn="l"/>
            <a:endParaRPr lang="en-US" sz="9600" dirty="0">
              <a:latin typeface="Helvetica" panose="020B0604020202020204" pitchFamily="34" charset="0"/>
              <a:cs typeface="Helvetica" panose="020B0604020202020204" pitchFamily="34" charset="0"/>
            </a:endParaRPr>
          </a:p>
          <a:p>
            <a:pPr algn="l"/>
            <a:r>
              <a:rPr lang="en-US" sz="9600" dirty="0">
                <a:latin typeface="Helvetica" panose="020B0604020202020204" pitchFamily="34" charset="0"/>
                <a:cs typeface="Helvetica" panose="020B0604020202020204" pitchFamily="34" charset="0"/>
              </a:rPr>
              <a:t>On measures of </a:t>
            </a:r>
            <a:r>
              <a:rPr lang="en-US" sz="9600" b="1" dirty="0">
                <a:latin typeface="Helvetica" panose="020B0604020202020204" pitchFamily="34" charset="0"/>
                <a:cs typeface="Helvetica" panose="020B0604020202020204" pitchFamily="34" charset="0"/>
              </a:rPr>
              <a:t>Social-Emotional Learning </a:t>
            </a:r>
            <a:r>
              <a:rPr lang="en-US" sz="9600" dirty="0">
                <a:latin typeface="Helvetica" panose="020B0604020202020204" pitchFamily="34" charset="0"/>
                <a:cs typeface="Helvetica" panose="020B0604020202020204" pitchFamily="34" charset="0"/>
              </a:rPr>
              <a:t>skills, middle school students </a:t>
            </a:r>
            <a:r>
              <a:rPr lang="en-US" sz="9600" b="1" dirty="0">
                <a:latin typeface="Helvetica" panose="020B0604020202020204" pitchFamily="34" charset="0"/>
                <a:cs typeface="Helvetica" panose="020B0604020202020204" pitchFamily="34" charset="0"/>
              </a:rPr>
              <a:t>consistently</a:t>
            </a:r>
            <a:r>
              <a:rPr lang="en-US" sz="9600" dirty="0">
                <a:latin typeface="Helvetica" panose="020B0604020202020204" pitchFamily="34" charset="0"/>
                <a:cs typeface="Helvetica" panose="020B0604020202020204" pitchFamily="34" charset="0"/>
              </a:rPr>
              <a:t> demonstrated </a:t>
            </a:r>
            <a:r>
              <a:rPr lang="en-US" sz="9600" b="1" dirty="0">
                <a:latin typeface="Helvetica" panose="020B0604020202020204" pitchFamily="34" charset="0"/>
                <a:cs typeface="Helvetica" panose="020B0604020202020204" pitchFamily="34" charset="0"/>
              </a:rPr>
              <a:t>growth </a:t>
            </a:r>
            <a:r>
              <a:rPr lang="en-US" sz="9600" dirty="0">
                <a:latin typeface="Helvetica" panose="020B0604020202020204" pitchFamily="34" charset="0"/>
                <a:cs typeface="Helvetica" panose="020B0604020202020204" pitchFamily="34" charset="0"/>
              </a:rPr>
              <a:t>in all areas.</a:t>
            </a:r>
          </a:p>
        </p:txBody>
      </p:sp>
      <p:pic>
        <p:nvPicPr>
          <p:cNvPr id="13" name="Picture 12" descr="A logo with a yellow crescent in the middle&#10;&#10;AI-generated content may be incorrect.">
            <a:extLst>
              <a:ext uri="{FF2B5EF4-FFF2-40B4-BE49-F238E27FC236}">
                <a16:creationId xmlns:a16="http://schemas.microsoft.com/office/drawing/2014/main" id="{0099B875-C089-C508-EDD7-0E764DE2B6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03797" y="1098312"/>
            <a:ext cx="5905486" cy="2624659"/>
          </a:xfrm>
          <a:prstGeom prst="rect">
            <a:avLst/>
          </a:prstGeom>
        </p:spPr>
      </p:pic>
      <p:sp>
        <p:nvSpPr>
          <p:cNvPr id="14" name="TextBox 13">
            <a:extLst>
              <a:ext uri="{FF2B5EF4-FFF2-40B4-BE49-F238E27FC236}">
                <a16:creationId xmlns:a16="http://schemas.microsoft.com/office/drawing/2014/main" id="{3810A5BE-2AA1-9C43-E643-BE6FAAD3C4AA}"/>
              </a:ext>
            </a:extLst>
          </p:cNvPr>
          <p:cNvSpPr txBox="1"/>
          <p:nvPr/>
        </p:nvSpPr>
        <p:spPr>
          <a:xfrm>
            <a:off x="202438" y="4199000"/>
            <a:ext cx="8626770" cy="26561117"/>
          </a:xfrm>
          <a:prstGeom prst="rect">
            <a:avLst/>
          </a:prstGeom>
          <a:noFill/>
        </p:spPr>
        <p:txBody>
          <a:bodyPr wrap="square" rtlCol="0">
            <a:spAutoFit/>
          </a:bodyPr>
          <a:lstStyle/>
          <a:p>
            <a:pPr marL="457200" algn="ctr"/>
            <a:r>
              <a:rPr lang="en-US" sz="3600" dirty="0">
                <a:solidFill>
                  <a:schemeClr val="bg1"/>
                </a:solidFill>
                <a:latin typeface="Arial" panose="020B0604020202020204" pitchFamily="34" charset="0"/>
                <a:cs typeface="Arial" panose="020B0604020202020204" pitchFamily="34" charset="0"/>
              </a:rPr>
              <a:t>Gina M. Hudson, Ph.D.</a:t>
            </a:r>
          </a:p>
          <a:p>
            <a:pPr marL="457200" algn="ctr"/>
            <a:r>
              <a:rPr lang="en-US" sz="3600" dirty="0">
                <a:solidFill>
                  <a:schemeClr val="bg1"/>
                </a:solidFill>
                <a:latin typeface="Arial" panose="020B0604020202020204" pitchFamily="34" charset="0"/>
                <a:cs typeface="Arial" panose="020B0604020202020204" pitchFamily="34" charset="0"/>
              </a:rPr>
              <a:t>Matthew Johann, Ed.S.</a:t>
            </a:r>
          </a:p>
          <a:p>
            <a:pPr marL="457200" algn="ctr"/>
            <a:r>
              <a:rPr lang="en-US" sz="3200" i="1" dirty="0">
                <a:solidFill>
                  <a:schemeClr val="bg1"/>
                </a:solidFill>
                <a:latin typeface="Arial" panose="020B0604020202020204" pitchFamily="34" charset="0"/>
                <a:cs typeface="Arial" panose="020B0604020202020204" pitchFamily="34" charset="0"/>
              </a:rPr>
              <a:t>Richmond County School System</a:t>
            </a:r>
          </a:p>
          <a:p>
            <a:pPr marL="457200"/>
            <a:endParaRPr lang="en-US" sz="2800" dirty="0">
              <a:solidFill>
                <a:schemeClr val="bg1"/>
              </a:solidFill>
              <a:latin typeface="Arial" panose="020B0604020202020204" pitchFamily="34" charset="0"/>
              <a:cs typeface="Arial" panose="020B0604020202020204" pitchFamily="34" charset="0"/>
            </a:endParaRPr>
          </a:p>
          <a:p>
            <a:pPr marL="457200"/>
            <a:r>
              <a:rPr lang="en-US" sz="3600" b="1" i="1" dirty="0">
                <a:solidFill>
                  <a:schemeClr val="bg1"/>
                </a:solidFill>
                <a:latin typeface="Arial" panose="020B0604020202020204" pitchFamily="34" charset="0"/>
                <a:cs typeface="Arial" panose="020B0604020202020204" pitchFamily="34" charset="0"/>
              </a:rPr>
              <a:t>INTRO</a:t>
            </a:r>
          </a:p>
          <a:p>
            <a:pPr marL="395288"/>
            <a:r>
              <a:rPr lang="en-US" sz="2400" dirty="0">
                <a:solidFill>
                  <a:schemeClr val="bg1"/>
                </a:solidFill>
                <a:latin typeface="Arial" panose="020B0604020202020204" pitchFamily="34" charset="0"/>
                <a:cs typeface="Arial" panose="020B0604020202020204" pitchFamily="34" charset="0"/>
              </a:rPr>
              <a:t>The</a:t>
            </a:r>
            <a:r>
              <a:rPr lang="en-US" sz="2400" dirty="0">
                <a:solidFill>
                  <a:schemeClr val="bg1"/>
                </a:solidFill>
              </a:rPr>
              <a:t> </a:t>
            </a:r>
            <a:r>
              <a:rPr lang="en-US" sz="2400" dirty="0">
                <a:solidFill>
                  <a:schemeClr val="bg1"/>
                </a:solidFill>
                <a:latin typeface="Arial" panose="020B0604020202020204" pitchFamily="34" charset="0"/>
                <a:cs typeface="Arial" panose="020B0604020202020204" pitchFamily="34" charset="0"/>
              </a:rPr>
              <a:t>current mental health program was established following the COVID-19 pandemic to address the rising number of student mental health challenges. The program grew from a single counselor to six in response to ongoing needs. Data was collected over a two-year period to measure the positive impact of the program on students' socio-emotional skills and overall well-being. </a:t>
            </a:r>
          </a:p>
          <a:p>
            <a:pPr marL="395288"/>
            <a:endParaRPr lang="en-US" sz="2400" dirty="0">
              <a:solidFill>
                <a:schemeClr val="bg1"/>
              </a:solidFill>
              <a:latin typeface="Arial" panose="020B0604020202020204" pitchFamily="34" charset="0"/>
              <a:cs typeface="Arial" panose="020B0604020202020204" pitchFamily="34" charset="0"/>
            </a:endParaRPr>
          </a:p>
          <a:p>
            <a:pPr marL="457200"/>
            <a:r>
              <a:rPr lang="en-US" sz="3600" b="1" i="1" dirty="0">
                <a:solidFill>
                  <a:schemeClr val="bg1"/>
                </a:solidFill>
                <a:latin typeface="Arial" panose="020B0604020202020204" pitchFamily="34" charset="0"/>
                <a:cs typeface="Arial" panose="020B0604020202020204" pitchFamily="34" charset="0"/>
              </a:rPr>
              <a:t>POPULATION</a:t>
            </a:r>
            <a:r>
              <a:rPr lang="en-US" sz="2800" b="1" i="1" dirty="0">
                <a:solidFill>
                  <a:schemeClr val="bg1"/>
                </a:solidFill>
                <a:latin typeface="Arial" panose="020B0604020202020204" pitchFamily="34" charset="0"/>
                <a:cs typeface="Arial" panose="020B0604020202020204" pitchFamily="34" charset="0"/>
              </a:rPr>
              <a:t> </a:t>
            </a:r>
          </a:p>
          <a:p>
            <a:pPr marL="457200"/>
            <a:r>
              <a:rPr lang="en-US" sz="2400" dirty="0">
                <a:solidFill>
                  <a:schemeClr val="bg1"/>
                </a:solidFill>
                <a:latin typeface="Arial" panose="020B0604020202020204" pitchFamily="34" charset="0"/>
                <a:cs typeface="Arial" panose="020B0604020202020204" pitchFamily="34" charset="0"/>
              </a:rPr>
              <a:t>Students in grades K through 12 in a large southeastern school district with approximately 30,000 students (75.7% Black, 11.6% White, 7% Hispanic or Latino, 4.4% multi-racial and &lt; 1% Asian and American Indian/Alaskan). Students who are considered Economically Disadvantaged account for 74.8% of the student population.  </a:t>
            </a:r>
          </a:p>
          <a:p>
            <a:pPr marL="457200"/>
            <a:endParaRPr lang="en-US" sz="2400" i="1" dirty="0">
              <a:solidFill>
                <a:schemeClr val="bg1"/>
              </a:solidFill>
              <a:latin typeface="Arial" panose="020B0604020202020204" pitchFamily="34" charset="0"/>
              <a:cs typeface="Arial" panose="020B0604020202020204" pitchFamily="34" charset="0"/>
            </a:endParaRPr>
          </a:p>
          <a:p>
            <a:pPr marL="457200"/>
            <a:r>
              <a:rPr lang="en-US" sz="3600" b="1" i="1" dirty="0">
                <a:solidFill>
                  <a:schemeClr val="bg1"/>
                </a:solidFill>
                <a:latin typeface="Arial" panose="020B0604020202020204" pitchFamily="34" charset="0"/>
                <a:cs typeface="Arial" panose="020B0604020202020204" pitchFamily="34" charset="0"/>
              </a:rPr>
              <a:t>PROCESS</a:t>
            </a:r>
          </a:p>
          <a:p>
            <a:pPr marL="457200"/>
            <a:r>
              <a:rPr lang="en-US" sz="2400" dirty="0">
                <a:solidFill>
                  <a:schemeClr val="bg1"/>
                </a:solidFill>
                <a:latin typeface="Arial" panose="020B0604020202020204" pitchFamily="34" charset="0"/>
                <a:cs typeface="Arial" panose="020B0604020202020204" pitchFamily="34" charset="0"/>
              </a:rPr>
              <a:t>Students were referred to the Mental Health Support Counselors through a district referral system. Students must require Tier 3 supports for acceptance to therapy. MHSCs review referrals and respond within 2 days, schedule intakes with parents, and begin therapy. Students receive individual therapy for up to 16 weeks. At that time, most students are discharged or are referred out to a community agency.</a:t>
            </a:r>
          </a:p>
          <a:p>
            <a:pPr marL="457200"/>
            <a:endParaRPr lang="en-US" sz="2400" dirty="0">
              <a:solidFill>
                <a:schemeClr val="bg1"/>
              </a:solidFill>
              <a:latin typeface="Arial" panose="020B0604020202020204" pitchFamily="34" charset="0"/>
              <a:cs typeface="Arial" panose="020B0604020202020204" pitchFamily="34" charset="0"/>
            </a:endParaRPr>
          </a:p>
          <a:p>
            <a:pPr marL="457200"/>
            <a:r>
              <a:rPr lang="en-US" sz="3600" b="1" i="1" dirty="0">
                <a:solidFill>
                  <a:schemeClr val="bg1"/>
                </a:solidFill>
                <a:latin typeface="Arial" panose="020B0604020202020204" pitchFamily="34" charset="0"/>
                <a:cs typeface="Arial" panose="020B0604020202020204" pitchFamily="34" charset="0"/>
              </a:rPr>
              <a:t>RESULTS</a:t>
            </a:r>
          </a:p>
          <a:p>
            <a:pPr marL="465138"/>
            <a:r>
              <a:rPr lang="en-US" sz="2400" dirty="0">
                <a:solidFill>
                  <a:schemeClr val="bg1"/>
                </a:solidFill>
                <a:latin typeface="Arial" panose="020B0604020202020204" pitchFamily="34" charset="0"/>
                <a:cs typeface="Arial" panose="020B0604020202020204" pitchFamily="34" charset="0"/>
              </a:rPr>
              <a:t>Goal attainment was more reliable based on the number of sessions in therapy, with 6-10 sessions producing the most effective results. Across two academic years, key trends emerged in students' development of Social-Emotional Learning (SEL) skills, with middle school students consistently leading progress. Across all grades, Social Awareness improved from Fall 2023 to Spring 2024. Students who met one or more therapy goals showed a strong positive relationship with growth in all SEL measures during the 2023-24 school year. This correlation was generally sustained in 2024-25 for Perseverance (Grit COV = 0.04) and Emotion Regulation (COV = 0.02), indicating a positive link between therapeutic intervention success and SEL development.</a:t>
            </a:r>
          </a:p>
          <a:p>
            <a:pPr marL="457200"/>
            <a:endParaRPr lang="en-US" sz="2400" dirty="0">
              <a:solidFill>
                <a:schemeClr val="bg1"/>
              </a:solidFill>
              <a:latin typeface="Arial" panose="020B0604020202020204" pitchFamily="34" charset="0"/>
              <a:cs typeface="Arial" panose="020B0604020202020204" pitchFamily="34" charset="0"/>
            </a:endParaRPr>
          </a:p>
          <a:p>
            <a:pPr marL="457200"/>
            <a:r>
              <a:rPr lang="en-US" sz="3600" b="1" i="1" dirty="0">
                <a:solidFill>
                  <a:schemeClr val="bg1"/>
                </a:solidFill>
                <a:latin typeface="Arial" panose="020B0604020202020204" pitchFamily="34" charset="0"/>
                <a:cs typeface="Arial" panose="020B0604020202020204" pitchFamily="34" charset="0"/>
              </a:rPr>
              <a:t>CONCLUSIONS</a:t>
            </a:r>
          </a:p>
          <a:p>
            <a:pPr marL="457200"/>
            <a:r>
              <a:rPr lang="en-US" sz="2400" dirty="0">
                <a:solidFill>
                  <a:schemeClr val="bg1"/>
                </a:solidFill>
                <a:latin typeface="Arial" panose="020B0604020202020204" pitchFamily="34" charset="0"/>
                <a:cs typeface="Arial" panose="020B0604020202020204" pitchFamily="34" charset="0"/>
              </a:rPr>
              <a:t>The findings strongly suggest that while the current team of six mental health counselors has a demonstrable positive impact on student mental health and socio-emotional functioning, the program's reach is significantly hindered by staffing limitations, community stigma, and a lack of parental education. Expanding the counseling force is crucial to maximizing positive outcomes across the entire student population and ensuring equitable access to vital services for all families.</a:t>
            </a:r>
          </a:p>
          <a:p>
            <a:pPr marL="457200"/>
            <a:endParaRPr lang="en-US" sz="2400" dirty="0">
              <a:solidFill>
                <a:schemeClr val="bg1"/>
              </a:solidFill>
              <a:latin typeface="Arial" panose="020B0604020202020204" pitchFamily="34" charset="0"/>
              <a:cs typeface="Arial" panose="020B0604020202020204" pitchFamily="34" charset="0"/>
            </a:endParaRPr>
          </a:p>
          <a:p>
            <a:pPr marL="457200"/>
            <a:r>
              <a:rPr lang="en-US" sz="3600" b="1" i="1" dirty="0">
                <a:solidFill>
                  <a:schemeClr val="bg1"/>
                </a:solidFill>
                <a:latin typeface="Arial" panose="020B0604020202020204" pitchFamily="34" charset="0"/>
                <a:cs typeface="Arial" panose="020B0604020202020204" pitchFamily="34" charset="0"/>
              </a:rPr>
              <a:t>FUTURE DIRECTIONS</a:t>
            </a:r>
          </a:p>
          <a:p>
            <a:pPr marL="457200"/>
            <a:r>
              <a:rPr lang="en-US" sz="2400" dirty="0">
                <a:solidFill>
                  <a:schemeClr val="bg1"/>
                </a:solidFill>
                <a:latin typeface="Arial" panose="020B0604020202020204" pitchFamily="34" charset="0"/>
                <a:cs typeface="Arial" panose="020B0604020202020204" pitchFamily="34" charset="0"/>
              </a:rPr>
              <a:t>Our next steps involve translating current program outcomes into a strategic plan for scalability. The data serves as a critical leverage point for advocating for the necessary resources—specifically an increase in mental health counseling staff—to effectively address identified limitations and maximize positive mental health support district-wide.</a:t>
            </a:r>
            <a:endParaRPr lang="en-US" sz="3600" dirty="0">
              <a:solidFill>
                <a:schemeClr val="bg1"/>
              </a:solidFill>
              <a:latin typeface="Arial" panose="020B0604020202020204" pitchFamily="34" charset="0"/>
              <a:cs typeface="Arial" panose="020B0604020202020204" pitchFamily="34" charset="0"/>
            </a:endParaRPr>
          </a:p>
        </p:txBody>
      </p:sp>
      <p:graphicFrame>
        <p:nvGraphicFramePr>
          <p:cNvPr id="17" name="Chart 16">
            <a:extLst>
              <a:ext uri="{FF2B5EF4-FFF2-40B4-BE49-F238E27FC236}">
                <a16:creationId xmlns:a16="http://schemas.microsoft.com/office/drawing/2014/main" id="{3E8F22B9-3570-15CF-3105-D3B9FAF58ABD}"/>
              </a:ext>
            </a:extLst>
          </p:cNvPr>
          <p:cNvGraphicFramePr/>
          <p:nvPr>
            <p:extLst>
              <p:ext uri="{D42A27DB-BD31-4B8C-83A1-F6EECF244321}">
                <p14:modId xmlns:p14="http://schemas.microsoft.com/office/powerpoint/2010/main" val="1320913290"/>
              </p:ext>
            </p:extLst>
          </p:nvPr>
        </p:nvGraphicFramePr>
        <p:xfrm>
          <a:off x="34972764" y="13880134"/>
          <a:ext cx="8715998" cy="826866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Chart 22">
            <a:extLst>
              <a:ext uri="{FF2B5EF4-FFF2-40B4-BE49-F238E27FC236}">
                <a16:creationId xmlns:a16="http://schemas.microsoft.com/office/drawing/2014/main" id="{69A9D711-4D4D-6B99-4CBD-CE30CA7D4680}"/>
              </a:ext>
            </a:extLst>
          </p:cNvPr>
          <p:cNvGraphicFramePr/>
          <p:nvPr>
            <p:extLst>
              <p:ext uri="{D42A27DB-BD31-4B8C-83A1-F6EECF244321}">
                <p14:modId xmlns:p14="http://schemas.microsoft.com/office/powerpoint/2010/main" val="2091238950"/>
              </p:ext>
            </p:extLst>
          </p:nvPr>
        </p:nvGraphicFramePr>
        <p:xfrm>
          <a:off x="34972765" y="4543263"/>
          <a:ext cx="8715998" cy="9104643"/>
        </p:xfrm>
        <a:graphic>
          <a:graphicData uri="http://schemas.openxmlformats.org/drawingml/2006/chart">
            <c:chart xmlns:c="http://schemas.openxmlformats.org/drawingml/2006/chart" xmlns:r="http://schemas.openxmlformats.org/officeDocument/2006/relationships" r:id="rId4"/>
          </a:graphicData>
        </a:graphic>
      </p:graphicFrame>
      <p:pic>
        <p:nvPicPr>
          <p:cNvPr id="25" name="Picture 24">
            <a:extLst>
              <a:ext uri="{FF2B5EF4-FFF2-40B4-BE49-F238E27FC236}">
                <a16:creationId xmlns:a16="http://schemas.microsoft.com/office/drawing/2014/main" id="{40881489-0EB0-8A16-2438-BD9B3788B826}"/>
              </a:ext>
            </a:extLst>
          </p:cNvPr>
          <p:cNvPicPr>
            <a:picLocks noChangeAspect="1"/>
          </p:cNvPicPr>
          <p:nvPr/>
        </p:nvPicPr>
        <p:blipFill>
          <a:blip r:embed="rId5"/>
          <a:srcRect r="8210"/>
          <a:stretch/>
        </p:blipFill>
        <p:spPr>
          <a:xfrm>
            <a:off x="34972764" y="22546762"/>
            <a:ext cx="8708041" cy="3401211"/>
          </a:xfrm>
          <a:prstGeom prst="rect">
            <a:avLst/>
          </a:prstGeom>
          <a:ln>
            <a:solidFill>
              <a:schemeClr val="bg1"/>
            </a:solidFill>
          </a:ln>
        </p:spPr>
      </p:pic>
      <p:pic>
        <p:nvPicPr>
          <p:cNvPr id="27" name="Picture 26">
            <a:extLst>
              <a:ext uri="{FF2B5EF4-FFF2-40B4-BE49-F238E27FC236}">
                <a16:creationId xmlns:a16="http://schemas.microsoft.com/office/drawing/2014/main" id="{7DCD6BA8-4727-B590-7DF7-F369B3A493E3}"/>
              </a:ext>
            </a:extLst>
          </p:cNvPr>
          <p:cNvPicPr>
            <a:picLocks noChangeAspect="1"/>
          </p:cNvPicPr>
          <p:nvPr/>
        </p:nvPicPr>
        <p:blipFill>
          <a:blip r:embed="rId6"/>
          <a:stretch>
            <a:fillRect/>
          </a:stretch>
        </p:blipFill>
        <p:spPr>
          <a:xfrm>
            <a:off x="34972764" y="26770087"/>
            <a:ext cx="8708040" cy="4257550"/>
          </a:xfrm>
          <a:prstGeom prst="rect">
            <a:avLst/>
          </a:prstGeom>
          <a:ln>
            <a:solidFill>
              <a:schemeClr val="bg1"/>
            </a:solidFill>
          </a:ln>
        </p:spPr>
      </p:pic>
      <p:pic>
        <p:nvPicPr>
          <p:cNvPr id="29" name="Picture 28">
            <a:extLst>
              <a:ext uri="{FF2B5EF4-FFF2-40B4-BE49-F238E27FC236}">
                <a16:creationId xmlns:a16="http://schemas.microsoft.com/office/drawing/2014/main" id="{D2CF5939-D802-0953-7472-D33F8843FFD4}"/>
              </a:ext>
            </a:extLst>
          </p:cNvPr>
          <p:cNvPicPr>
            <a:picLocks noChangeAspect="1"/>
          </p:cNvPicPr>
          <p:nvPr/>
        </p:nvPicPr>
        <p:blipFill>
          <a:blip r:embed="rId7"/>
          <a:stretch>
            <a:fillRect/>
          </a:stretch>
        </p:blipFill>
        <p:spPr>
          <a:xfrm>
            <a:off x="34972764" y="26248866"/>
            <a:ext cx="8708040" cy="512055"/>
          </a:xfrm>
          <a:prstGeom prst="rect">
            <a:avLst/>
          </a:prstGeom>
          <a:ln>
            <a:solidFill>
              <a:schemeClr val="bg1"/>
            </a:solidFill>
          </a:ln>
        </p:spPr>
      </p:pic>
    </p:spTree>
    <p:extLst>
      <p:ext uri="{BB962C8B-B14F-4D97-AF65-F5344CB8AC3E}">
        <p14:creationId xmlns:p14="http://schemas.microsoft.com/office/powerpoint/2010/main" val="2788008085"/>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10132</TotalTime>
  <Words>554</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Helvetica</vt:lpstr>
      <vt:lpstr>Office Theme</vt:lpstr>
      <vt:lpstr>The Impact of Individualized Mental Health Therapy in the School Setting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Hudson, Gina</dc:creator>
  <cp:lastModifiedBy>Hudson, Gina</cp:lastModifiedBy>
  <cp:revision>1</cp:revision>
  <dcterms:created xsi:type="dcterms:W3CDTF">2025-11-14T20:55:21Z</dcterms:created>
  <dcterms:modified xsi:type="dcterms:W3CDTF">2025-11-21T21:48:12Z</dcterms:modified>
</cp:coreProperties>
</file>